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11"/>
  </p:notesMasterIdLst>
  <p:handoutMasterIdLst>
    <p:handoutMasterId r:id="rId12"/>
  </p:handoutMasterIdLst>
  <p:sldIdLst>
    <p:sldId id="303" r:id="rId5"/>
    <p:sldId id="811" r:id="rId6"/>
    <p:sldId id="804" r:id="rId7"/>
    <p:sldId id="810" r:id="rId8"/>
    <p:sldId id="812" r:id="rId9"/>
    <p:sldId id="813" r:id="rId10"/>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88AF38A-2868-E5B0-31F2-A5F404DABFB1}" name="Lars" initials="LN" userId="Lars"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FF3300"/>
    <a:srgbClr val="FF33CC"/>
    <a:srgbClr val="FF6699"/>
    <a:srgbClr val="FF99FF"/>
    <a:srgbClr val="62A14D"/>
    <a:srgbClr val="C6D254"/>
    <a:srgbClr val="B1D254"/>
    <a:srgbClr val="72AF2F"/>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02" autoAdjust="0"/>
    <p:restoredTop sz="94625" autoAdjust="0"/>
  </p:normalViewPr>
  <p:slideViewPr>
    <p:cSldViewPr snapToGrid="0">
      <p:cViewPr varScale="1">
        <p:scale>
          <a:sx n="126" d="100"/>
          <a:sy n="126" d="100"/>
        </p:scale>
        <p:origin x="1398" y="1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54" d="100"/>
          <a:sy n="54" d="100"/>
        </p:scale>
        <p:origin x="2530" y="5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19"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nås, Svante" userId="3e344541-2ce4-4ea3-8edf-804735eb8ff1" providerId="ADAL" clId="{0572321F-85E8-4021-A82B-839415035936}"/>
    <pc:docChg chg="undo custSel modSld">
      <pc:chgData name="Alnås, Svante" userId="3e344541-2ce4-4ea3-8edf-804735eb8ff1" providerId="ADAL" clId="{0572321F-85E8-4021-A82B-839415035936}" dt="2024-05-17T21:45:06.805" v="1000"/>
      <pc:docMkLst>
        <pc:docMk/>
      </pc:docMkLst>
      <pc:sldChg chg="modSp mod">
        <pc:chgData name="Alnås, Svante" userId="3e344541-2ce4-4ea3-8edf-804735eb8ff1" providerId="ADAL" clId="{0572321F-85E8-4021-A82B-839415035936}" dt="2024-05-17T12:28:37.767" v="1" actId="207"/>
        <pc:sldMkLst>
          <pc:docMk/>
          <pc:sldMk cId="3402129845" sldId="811"/>
        </pc:sldMkLst>
        <pc:spChg chg="mod">
          <ac:chgData name="Alnås, Svante" userId="3e344541-2ce4-4ea3-8edf-804735eb8ff1" providerId="ADAL" clId="{0572321F-85E8-4021-A82B-839415035936}" dt="2024-05-17T12:28:37.767" v="1" actId="207"/>
          <ac:spMkLst>
            <pc:docMk/>
            <pc:sldMk cId="3402129845" sldId="811"/>
            <ac:spMk id="3" creationId="{D2DD763F-4512-551A-5F3F-730641457711}"/>
          </ac:spMkLst>
        </pc:spChg>
      </pc:sldChg>
      <pc:sldChg chg="modSp mod delCm">
        <pc:chgData name="Alnås, Svante" userId="3e344541-2ce4-4ea3-8edf-804735eb8ff1" providerId="ADAL" clId="{0572321F-85E8-4021-A82B-839415035936}" dt="2024-05-17T21:38:19.269" v="657" actId="20577"/>
        <pc:sldMkLst>
          <pc:docMk/>
          <pc:sldMk cId="254274143" sldId="812"/>
        </pc:sldMkLst>
        <pc:spChg chg="mod">
          <ac:chgData name="Alnås, Svante" userId="3e344541-2ce4-4ea3-8edf-804735eb8ff1" providerId="ADAL" clId="{0572321F-85E8-4021-A82B-839415035936}" dt="2024-05-17T21:38:19.269" v="657" actId="20577"/>
          <ac:spMkLst>
            <pc:docMk/>
            <pc:sldMk cId="254274143" sldId="812"/>
            <ac:spMk id="2" creationId="{D982EBD9-01B9-FA85-2BA4-CBE1AC38FE74}"/>
          </ac:spMkLst>
        </pc:spChg>
        <pc:spChg chg="mod">
          <ac:chgData name="Alnås, Svante" userId="3e344541-2ce4-4ea3-8edf-804735eb8ff1" providerId="ADAL" clId="{0572321F-85E8-4021-A82B-839415035936}" dt="2024-05-17T21:34:43.286" v="629" actId="20577"/>
          <ac:spMkLst>
            <pc:docMk/>
            <pc:sldMk cId="254274143" sldId="812"/>
            <ac:spMk id="3" creationId="{D2DD763F-4512-551A-5F3F-730641457711}"/>
          </ac:spMkLst>
        </pc:spChg>
        <pc:extLst>
          <p:ext xmlns:p="http://schemas.openxmlformats.org/presentationml/2006/main" uri="{D6D511B9-2390-475A-947B-AFAB55BFBCF1}">
            <pc226:cmChg xmlns:pc226="http://schemas.microsoft.com/office/powerpoint/2022/06/main/command" chg="del">
              <pc226:chgData name="Alnås, Svante" userId="3e344541-2ce4-4ea3-8edf-804735eb8ff1" providerId="ADAL" clId="{0572321F-85E8-4021-A82B-839415035936}" dt="2024-05-17T21:35:39.861" v="630"/>
              <pc2:cmMkLst xmlns:pc2="http://schemas.microsoft.com/office/powerpoint/2019/9/main/command">
                <pc:docMk/>
                <pc:sldMk cId="254274143" sldId="812"/>
                <pc2:cmMk id="{1BE3354E-7B93-4386-BA01-EB5528C78013}"/>
              </pc2:cmMkLst>
            </pc226:cmChg>
            <pc226:cmChg xmlns:pc226="http://schemas.microsoft.com/office/powerpoint/2022/06/main/command" chg="del">
              <pc226:chgData name="Alnås, Svante" userId="3e344541-2ce4-4ea3-8edf-804735eb8ff1" providerId="ADAL" clId="{0572321F-85E8-4021-A82B-839415035936}" dt="2024-05-17T21:35:55.170" v="631"/>
              <pc2:cmMkLst xmlns:pc2="http://schemas.microsoft.com/office/powerpoint/2019/9/main/command">
                <pc:docMk/>
                <pc:sldMk cId="254274143" sldId="812"/>
                <pc2:cmMk id="{62CA97CA-0FDC-4FCE-B948-6A7F45FC4AEA}"/>
              </pc2:cmMkLst>
            </pc226:cmChg>
          </p:ext>
        </pc:extLst>
      </pc:sldChg>
      <pc:sldChg chg="modSp mod delCm modCm">
        <pc:chgData name="Alnås, Svante" userId="3e344541-2ce4-4ea3-8edf-804735eb8ff1" providerId="ADAL" clId="{0572321F-85E8-4021-A82B-839415035936}" dt="2024-05-17T21:45:06.805" v="1000"/>
        <pc:sldMkLst>
          <pc:docMk/>
          <pc:sldMk cId="2016960449" sldId="813"/>
        </pc:sldMkLst>
        <pc:spChg chg="mod">
          <ac:chgData name="Alnås, Svante" userId="3e344541-2ce4-4ea3-8edf-804735eb8ff1" providerId="ADAL" clId="{0572321F-85E8-4021-A82B-839415035936}" dt="2024-05-17T21:38:26.156" v="662" actId="6549"/>
          <ac:spMkLst>
            <pc:docMk/>
            <pc:sldMk cId="2016960449" sldId="813"/>
            <ac:spMk id="2" creationId="{D982EBD9-01B9-FA85-2BA4-CBE1AC38FE74}"/>
          </ac:spMkLst>
        </pc:spChg>
        <pc:spChg chg="mod">
          <ac:chgData name="Alnås, Svante" userId="3e344541-2ce4-4ea3-8edf-804735eb8ff1" providerId="ADAL" clId="{0572321F-85E8-4021-A82B-839415035936}" dt="2024-05-17T21:44:51.189" v="999" actId="20577"/>
          <ac:spMkLst>
            <pc:docMk/>
            <pc:sldMk cId="2016960449" sldId="813"/>
            <ac:spMk id="3" creationId="{D2DD763F-4512-551A-5F3F-730641457711}"/>
          </ac:spMkLst>
        </pc:spChg>
        <pc:extLst>
          <p:ext xmlns:p="http://schemas.openxmlformats.org/presentationml/2006/main" uri="{D6D511B9-2390-475A-947B-AFAB55BFBCF1}">
            <pc226:cmChg xmlns:pc226="http://schemas.microsoft.com/office/powerpoint/2022/06/main/command" chg="del mod">
              <pc226:chgData name="Alnås, Svante" userId="3e344541-2ce4-4ea3-8edf-804735eb8ff1" providerId="ADAL" clId="{0572321F-85E8-4021-A82B-839415035936}" dt="2024-05-17T21:45:06.805" v="1000"/>
              <pc2:cmMkLst xmlns:pc2="http://schemas.microsoft.com/office/powerpoint/2019/9/main/command">
                <pc:docMk/>
                <pc:sldMk cId="2016960449" sldId="813"/>
                <pc2:cmMk id="{7F34F807-60D3-4C7A-ABFF-74A10F5B0CFA}"/>
              </pc2:cmMkLst>
            </pc226:cmChg>
          </p:ext>
        </pc:extLst>
      </pc:sldChg>
    </pc:docChg>
  </pc:docChgLst>
  <pc:docChgLst>
    <pc:chgData name="Alnås, Svante" userId="3e344541-2ce4-4ea3-8edf-804735eb8ff1" providerId="ADAL" clId="{ADA92283-5A2F-41C4-B00C-1BA7CD5BBA33}"/>
    <pc:docChg chg="modSld">
      <pc:chgData name="Alnås, Svante" userId="3e344541-2ce4-4ea3-8edf-804735eb8ff1" providerId="ADAL" clId="{ADA92283-5A2F-41C4-B00C-1BA7CD5BBA33}" dt="2024-05-17T22:24:49.101" v="3" actId="20577"/>
      <pc:docMkLst>
        <pc:docMk/>
      </pc:docMkLst>
      <pc:sldChg chg="modSp mod">
        <pc:chgData name="Alnås, Svante" userId="3e344541-2ce4-4ea3-8edf-804735eb8ff1" providerId="ADAL" clId="{ADA92283-5A2F-41C4-B00C-1BA7CD5BBA33}" dt="2024-05-17T22:24:49.101" v="3" actId="20577"/>
        <pc:sldMkLst>
          <pc:docMk/>
          <pc:sldMk cId="254274143" sldId="812"/>
        </pc:sldMkLst>
        <pc:spChg chg="mod">
          <ac:chgData name="Alnås, Svante" userId="3e344541-2ce4-4ea3-8edf-804735eb8ff1" providerId="ADAL" clId="{ADA92283-5A2F-41C4-B00C-1BA7CD5BBA33}" dt="2024-05-17T22:24:49.101" v="3" actId="20577"/>
          <ac:spMkLst>
            <pc:docMk/>
            <pc:sldMk cId="254274143" sldId="812"/>
            <ac:spMk id="3" creationId="{D2DD763F-4512-551A-5F3F-730641457711}"/>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5/18/2024</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5/18/2024</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dirty="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343929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altLang="ko-KR" sz="1200" b="1" kern="1200" dirty="0">
                <a:solidFill>
                  <a:schemeClr val="tx1"/>
                </a:solidFill>
                <a:latin typeface="Arial "/>
                <a:ea typeface="+mn-ea"/>
                <a:cs typeface="Arial" panose="020B0604020202020204" pitchFamily="34" charset="0"/>
              </a:rPr>
              <a:t>3GPP TSG SA WG2 Meeting #163</a:t>
            </a:r>
          </a:p>
          <a:p>
            <a:r>
              <a:rPr lang="en-US" altLang="ko-KR" sz="1200" b="1" kern="1200" dirty="0">
                <a:solidFill>
                  <a:schemeClr val="tx1"/>
                </a:solidFill>
                <a:latin typeface="Arial "/>
                <a:ea typeface="+mn-ea"/>
                <a:cs typeface="Arial" panose="020B0604020202020204" pitchFamily="34" charset="0"/>
              </a:rPr>
              <a:t>27 – 31 May, 2024, Jeju, South Korea</a:t>
            </a:r>
            <a:endParaRPr lang="sv-SE" altLang="en-US" sz="1200" b="1" kern="1200" dirty="0">
              <a:solidFill>
                <a:schemeClr val="tx1"/>
              </a:solidFill>
              <a:latin typeface="Arial "/>
              <a:ea typeface="+mn-ea"/>
              <a:cs typeface="Arial" panose="020B0604020202020204" pitchFamily="34" charset="0"/>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WG2#163,</a:t>
            </a:r>
            <a:r>
              <a:rPr lang="en-GB" altLang="de-DE" sz="1200" baseline="0" dirty="0">
                <a:solidFill>
                  <a:schemeClr val="bg1"/>
                </a:solidFill>
              </a:rPr>
              <a:t> 2</a:t>
            </a:r>
            <a:r>
              <a:rPr lang="en-US" altLang="de-DE" sz="1200" baseline="0" dirty="0">
                <a:solidFill>
                  <a:schemeClr val="bg1"/>
                </a:solidFill>
              </a:rPr>
              <a:t>7 – 31 May, 2024, Jeju, South Korea	</a:t>
            </a:r>
            <a:endParaRPr lang="en-GB" altLang="ko-KR" sz="1200"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2021</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76518" y="2194369"/>
            <a:ext cx="8452437" cy="2459111"/>
          </a:xfrm>
        </p:spPr>
        <p:txBody>
          <a:bodyPr>
            <a:noAutofit/>
          </a:bodyPr>
          <a:lstStyle/>
          <a:p>
            <a:pPr>
              <a:defRPr/>
            </a:pPr>
            <a:r>
              <a:rPr lang="en-US" altLang="zh-CN" b="1" dirty="0">
                <a:solidFill>
                  <a:schemeClr val="tx1"/>
                </a:solidFill>
              </a:rPr>
              <a:t>Edge_Ph2</a:t>
            </a:r>
            <a:br>
              <a:rPr lang="en-US" altLang="zh-CN" b="1" dirty="0">
                <a:solidFill>
                  <a:schemeClr val="tx1"/>
                </a:solidFill>
              </a:rPr>
            </a:br>
            <a:r>
              <a:rPr lang="en-US" altLang="zh-CN" b="1" dirty="0">
                <a:solidFill>
                  <a:schemeClr val="tx1"/>
                </a:solidFill>
              </a:rPr>
              <a:t>Issues related to DNS over TLS and DNS over DTLS</a:t>
            </a:r>
            <a:br>
              <a:rPr lang="en-US" altLang="zh-CN" b="1" dirty="0">
                <a:solidFill>
                  <a:schemeClr val="tx1"/>
                </a:solidFill>
              </a:rPr>
            </a:br>
            <a:br>
              <a:rPr lang="en-US" altLang="zh-CN" b="1" dirty="0">
                <a:solidFill>
                  <a:schemeClr val="tx1"/>
                </a:solidFill>
              </a:rPr>
            </a:br>
            <a:r>
              <a:rPr lang="en-US" altLang="zh-CN" b="1" dirty="0">
                <a:solidFill>
                  <a:schemeClr val="tx1"/>
                </a:solidFill>
              </a:rPr>
              <a:t>Discussion Paper</a:t>
            </a:r>
            <a:endParaRPr lang="en-GB" sz="2400" baseline="30000" dirty="0">
              <a:solidFill>
                <a:schemeClr val="tx1"/>
              </a:solidFill>
              <a:effectLst>
                <a:outerShdw blurRad="38100" dist="38100" dir="2700000" algn="tl">
                  <a:srgbClr val="C0C0C0"/>
                </a:outerShdw>
              </a:effectLst>
            </a:endParaRPr>
          </a:p>
        </p:txBody>
      </p:sp>
      <p:sp>
        <p:nvSpPr>
          <p:cNvPr id="6147" name="Subtitle 6"/>
          <p:cNvSpPr>
            <a:spLocks noGrp="1"/>
          </p:cNvSpPr>
          <p:nvPr>
            <p:ph type="subTitle" idx="1"/>
          </p:nvPr>
        </p:nvSpPr>
        <p:spPr>
          <a:xfrm>
            <a:off x="1541243" y="4580312"/>
            <a:ext cx="6400800" cy="740497"/>
          </a:xfrm>
        </p:spPr>
        <p:txBody>
          <a:bodyPr/>
          <a:lstStyle/>
          <a:p>
            <a:pPr>
              <a:lnSpc>
                <a:spcPct val="80000"/>
              </a:lnSpc>
            </a:pPr>
            <a:br>
              <a:rPr lang="en-US" altLang="en-US" sz="1800" dirty="0"/>
            </a:br>
            <a:r>
              <a:rPr lang="en-US" altLang="en-US" sz="2400" dirty="0">
                <a:latin typeface="Arial" panose="020B0604020202020204" pitchFamily="34" charset="0"/>
              </a:rPr>
              <a:t>Sony</a:t>
            </a:r>
            <a:endParaRPr lang="en-US"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
        <p:nvSpPr>
          <p:cNvPr id="2" name="文本框 1"/>
          <p:cNvSpPr txBox="1"/>
          <p:nvPr/>
        </p:nvSpPr>
        <p:spPr>
          <a:xfrm>
            <a:off x="6103398" y="382385"/>
            <a:ext cx="1353118" cy="307777"/>
          </a:xfrm>
          <a:prstGeom prst="rect">
            <a:avLst/>
          </a:prstGeom>
          <a:noFill/>
        </p:spPr>
        <p:txBody>
          <a:bodyPr wrap="square" rtlCol="0">
            <a:spAutoFit/>
          </a:bodyPr>
          <a:lstStyle/>
          <a:p>
            <a:r>
              <a:rPr lang="en-US" altLang="zh-CN" sz="1400" b="1"/>
              <a:t>S2-2406089</a:t>
            </a:r>
            <a:endParaRPr lang="zh-CN" altLang="en-US" sz="1400" b="1" dirty="0">
              <a:highlight>
                <a:srgbClr val="FF0000"/>
              </a:highlight>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82EBD9-01B9-FA85-2BA4-CBE1AC38FE74}"/>
              </a:ext>
            </a:extLst>
          </p:cNvPr>
          <p:cNvSpPr>
            <a:spLocks noGrp="1"/>
          </p:cNvSpPr>
          <p:nvPr>
            <p:ph type="title"/>
          </p:nvPr>
        </p:nvSpPr>
        <p:spPr/>
        <p:txBody>
          <a:bodyPr/>
          <a:lstStyle/>
          <a:p>
            <a:r>
              <a:rPr lang="en-US" dirty="0">
                <a:solidFill>
                  <a:schemeClr val="tx1"/>
                </a:solidFill>
              </a:rPr>
              <a:t>Background</a:t>
            </a:r>
          </a:p>
        </p:txBody>
      </p:sp>
      <p:sp>
        <p:nvSpPr>
          <p:cNvPr id="3" name="Content Placeholder 2">
            <a:extLst>
              <a:ext uri="{FF2B5EF4-FFF2-40B4-BE49-F238E27FC236}">
                <a16:creationId xmlns:a16="http://schemas.microsoft.com/office/drawing/2014/main" id="{D2DD763F-4512-551A-5F3F-730641457711}"/>
              </a:ext>
            </a:extLst>
          </p:cNvPr>
          <p:cNvSpPr>
            <a:spLocks noGrp="1"/>
          </p:cNvSpPr>
          <p:nvPr>
            <p:ph idx="1"/>
          </p:nvPr>
        </p:nvSpPr>
        <p:spPr/>
        <p:txBody>
          <a:bodyPr/>
          <a:lstStyle/>
          <a:p>
            <a:pPr marL="0" indent="0">
              <a:buNone/>
            </a:pPr>
            <a:r>
              <a:rPr lang="en-US" sz="1600" dirty="0">
                <a:latin typeface="Times New Roman" panose="02020603050405020304" pitchFamily="18" charset="0"/>
                <a:ea typeface="Times New Roman" panose="02020603050405020304" pitchFamily="18" charset="0"/>
              </a:rPr>
              <a:t>The UE may indicate in </a:t>
            </a:r>
            <a:r>
              <a:rPr lang="en-US" sz="1600" dirty="0" err="1">
                <a:latin typeface="Times New Roman" panose="02020603050405020304" pitchFamily="18" charset="0"/>
                <a:ea typeface="Times New Roman" panose="02020603050405020304" pitchFamily="18" charset="0"/>
              </a:rPr>
              <a:t>ePCO</a:t>
            </a:r>
            <a:r>
              <a:rPr lang="en-US" sz="1600" dirty="0">
                <a:latin typeface="Times New Roman" panose="02020603050405020304" pitchFamily="18" charset="0"/>
                <a:ea typeface="Times New Roman" panose="02020603050405020304" pitchFamily="18" charset="0"/>
              </a:rPr>
              <a:t> “DNS server security information indicator” (0x0031h) support for secure DNS and the SMF may respond with different independent alternative DNS server security configuration to the UE with the same </a:t>
            </a:r>
            <a:r>
              <a:rPr lang="en-US" sz="1600" dirty="0" err="1">
                <a:latin typeface="Times New Roman" panose="02020603050405020304" pitchFamily="18" charset="0"/>
                <a:ea typeface="Times New Roman" panose="02020603050405020304" pitchFamily="18" charset="0"/>
              </a:rPr>
              <a:t>ePCO</a:t>
            </a:r>
            <a:r>
              <a:rPr lang="en-US" sz="1600" dirty="0">
                <a:latin typeface="Times New Roman" panose="02020603050405020304" pitchFamily="18" charset="0"/>
                <a:ea typeface="Times New Roman" panose="02020603050405020304" pitchFamily="18" charset="0"/>
              </a:rPr>
              <a:t> number. </a:t>
            </a:r>
          </a:p>
          <a:p>
            <a:pPr marL="0" indent="0">
              <a:buNone/>
            </a:pPr>
            <a:endParaRPr lang="en-US" sz="1600" dirty="0">
              <a:latin typeface="Times New Roman" panose="02020603050405020304" pitchFamily="18" charset="0"/>
              <a:ea typeface="Times New Roman" panose="02020603050405020304" pitchFamily="18" charset="0"/>
            </a:endParaRPr>
          </a:p>
          <a:p>
            <a:pPr marL="0" indent="0">
              <a:buNone/>
            </a:pPr>
            <a:r>
              <a:rPr lang="en-US" sz="1600" dirty="0">
                <a:latin typeface="Times New Roman" panose="02020603050405020304" pitchFamily="18" charset="0"/>
                <a:ea typeface="Times New Roman" panose="02020603050405020304" pitchFamily="18" charset="0"/>
              </a:rPr>
              <a:t>Since SA3 has defined two alternative transports 1) TLS and 2) DTLS in addition to this the UE may indicate which one it supports in another </a:t>
            </a:r>
            <a:r>
              <a:rPr lang="en-US" sz="1600" dirty="0" err="1">
                <a:latin typeface="Times New Roman" panose="02020603050405020304" pitchFamily="18" charset="0"/>
                <a:ea typeface="Times New Roman" panose="02020603050405020304" pitchFamily="18" charset="0"/>
              </a:rPr>
              <a:t>ePCO</a:t>
            </a:r>
            <a:r>
              <a:rPr lang="en-US" sz="1600" dirty="0">
                <a:latin typeface="Times New Roman" panose="02020603050405020304" pitchFamily="18" charset="0"/>
                <a:ea typeface="Times New Roman" panose="02020603050405020304" pitchFamily="18" charset="0"/>
              </a:rPr>
              <a:t> “DNS server security protocol support” (0x0039h) and this </a:t>
            </a:r>
            <a:r>
              <a:rPr lang="en-US" sz="1600" dirty="0" err="1">
                <a:latin typeface="Times New Roman" panose="02020603050405020304" pitchFamily="18" charset="0"/>
                <a:ea typeface="Times New Roman" panose="02020603050405020304" pitchFamily="18" charset="0"/>
              </a:rPr>
              <a:t>ePCO</a:t>
            </a:r>
            <a:r>
              <a:rPr lang="en-US" sz="1600" dirty="0">
                <a:latin typeface="Times New Roman" panose="02020603050405020304" pitchFamily="18" charset="0"/>
                <a:ea typeface="Times New Roman" panose="02020603050405020304" pitchFamily="18" charset="0"/>
              </a:rPr>
              <a:t> is only allowed from the UE to the network. </a:t>
            </a:r>
          </a:p>
          <a:p>
            <a:pPr marL="0" indent="0">
              <a:buNone/>
            </a:pPr>
            <a:endParaRPr lang="en-US" sz="1600" dirty="0">
              <a:latin typeface="Times New Roman" panose="02020603050405020304" pitchFamily="18" charset="0"/>
              <a:ea typeface="Times New Roman" panose="02020603050405020304" pitchFamily="18" charset="0"/>
            </a:endParaRPr>
          </a:p>
          <a:p>
            <a:pPr marL="0" indent="0">
              <a:buNone/>
            </a:pPr>
            <a:r>
              <a:rPr lang="en-US" sz="1600" dirty="0">
                <a:latin typeface="Times New Roman" panose="02020603050405020304" pitchFamily="18" charset="0"/>
                <a:ea typeface="Times New Roman" panose="02020603050405020304" pitchFamily="18" charset="0"/>
              </a:rPr>
              <a:t>The network then provides the </a:t>
            </a:r>
            <a:r>
              <a:rPr lang="en-US" sz="1600" i="1" dirty="0">
                <a:latin typeface="Times New Roman" panose="02020603050405020304" pitchFamily="18" charset="0"/>
                <a:ea typeface="Times New Roman" panose="02020603050405020304" pitchFamily="18" charset="0"/>
              </a:rPr>
              <a:t>DNS server security information</a:t>
            </a:r>
            <a:r>
              <a:rPr lang="en-US" sz="1600" dirty="0">
                <a:latin typeface="Times New Roman" panose="02020603050405020304" pitchFamily="18" charset="0"/>
                <a:ea typeface="Times New Roman" panose="02020603050405020304" pitchFamily="18" charset="0"/>
              </a:rPr>
              <a:t> based on both these </a:t>
            </a:r>
            <a:r>
              <a:rPr lang="en-US" sz="1600" dirty="0" err="1">
                <a:latin typeface="Times New Roman" panose="02020603050405020304" pitchFamily="18" charset="0"/>
                <a:ea typeface="Times New Roman" panose="02020603050405020304" pitchFamily="18" charset="0"/>
              </a:rPr>
              <a:t>ePCO</a:t>
            </a:r>
            <a:r>
              <a:rPr lang="en-US" sz="1600" dirty="0">
                <a:latin typeface="Times New Roman" panose="02020603050405020304" pitchFamily="18" charset="0"/>
                <a:ea typeface="Times New Roman" panose="02020603050405020304" pitchFamily="18" charset="0"/>
              </a:rPr>
              <a:t> from the UE.</a:t>
            </a:r>
          </a:p>
          <a:p>
            <a:pPr marL="0" indent="0">
              <a:buNone/>
            </a:pPr>
            <a:endParaRPr lang="en-US" sz="16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402129845"/>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82EBD9-01B9-FA85-2BA4-CBE1AC38FE74}"/>
              </a:ext>
            </a:extLst>
          </p:cNvPr>
          <p:cNvSpPr>
            <a:spLocks noGrp="1"/>
          </p:cNvSpPr>
          <p:nvPr>
            <p:ph type="title"/>
          </p:nvPr>
        </p:nvSpPr>
        <p:spPr/>
        <p:txBody>
          <a:bodyPr/>
          <a:lstStyle/>
          <a:p>
            <a:r>
              <a:rPr lang="en-US" dirty="0">
                <a:solidFill>
                  <a:schemeClr val="tx1"/>
                </a:solidFill>
              </a:rPr>
              <a:t>Background – </a:t>
            </a:r>
            <a:r>
              <a:rPr lang="en-US" dirty="0" err="1">
                <a:solidFill>
                  <a:schemeClr val="tx1"/>
                </a:solidFill>
              </a:rPr>
              <a:t>ePCO</a:t>
            </a:r>
            <a:r>
              <a:rPr lang="en-US" dirty="0">
                <a:solidFill>
                  <a:schemeClr val="tx1"/>
                </a:solidFill>
              </a:rPr>
              <a:t> 0031h</a:t>
            </a:r>
          </a:p>
        </p:txBody>
      </p:sp>
      <p:sp>
        <p:nvSpPr>
          <p:cNvPr id="3" name="Content Placeholder 2">
            <a:extLst>
              <a:ext uri="{FF2B5EF4-FFF2-40B4-BE49-F238E27FC236}">
                <a16:creationId xmlns:a16="http://schemas.microsoft.com/office/drawing/2014/main" id="{D2DD763F-4512-551A-5F3F-730641457711}"/>
              </a:ext>
            </a:extLst>
          </p:cNvPr>
          <p:cNvSpPr>
            <a:spLocks noGrp="1"/>
          </p:cNvSpPr>
          <p:nvPr>
            <p:ph idx="1"/>
          </p:nvPr>
        </p:nvSpPr>
        <p:spPr/>
        <p:txBody>
          <a:bodyPr/>
          <a:lstStyle/>
          <a:p>
            <a:pPr marL="0" indent="0">
              <a:buNone/>
            </a:pPr>
            <a:r>
              <a:rPr lang="en-US" sz="1600" dirty="0">
                <a:latin typeface="Times New Roman" panose="02020603050405020304" pitchFamily="18" charset="0"/>
                <a:ea typeface="Times New Roman" panose="02020603050405020304" pitchFamily="18" charset="0"/>
              </a:rPr>
              <a:t>24.008 </a:t>
            </a:r>
            <a:r>
              <a:rPr lang="en-US" sz="1600" dirty="0" err="1">
                <a:latin typeface="Times New Roman" panose="02020603050405020304" pitchFamily="18" charset="0"/>
                <a:ea typeface="Times New Roman" panose="02020603050405020304" pitchFamily="18" charset="0"/>
              </a:rPr>
              <a:t>ePCO</a:t>
            </a:r>
            <a:r>
              <a:rPr lang="en-US" sz="1600" dirty="0">
                <a:latin typeface="Times New Roman" panose="02020603050405020304" pitchFamily="18" charset="0"/>
                <a:ea typeface="Times New Roman" panose="02020603050405020304" pitchFamily="18" charset="0"/>
              </a:rPr>
              <a:t>:</a:t>
            </a:r>
          </a:p>
          <a:p>
            <a:pPr marL="0" indent="0">
              <a:spcAft>
                <a:spcPts val="900"/>
              </a:spcAft>
              <a:buNone/>
            </a:pPr>
            <a:r>
              <a:rPr lang="en-US" sz="1400" dirty="0">
                <a:effectLst/>
              </a:rPr>
              <a:t>From the UE to SMF:</a:t>
            </a:r>
            <a:endParaRPr lang="en-US" sz="1800" dirty="0">
              <a:effectLst/>
              <a:latin typeface="Calibri" panose="020F0502020204030204" pitchFamily="34" charset="0"/>
              <a:ea typeface="Calibri" panose="020F0502020204030204" pitchFamily="34" charset="0"/>
            </a:endParaRPr>
          </a:p>
          <a:p>
            <a:pPr marL="0" indent="0">
              <a:spcAft>
                <a:spcPts val="900"/>
              </a:spcAft>
              <a:buNone/>
            </a:pPr>
            <a:r>
              <a:rPr lang="en-US" sz="1400" dirty="0"/>
              <a:t>- </a:t>
            </a:r>
            <a:r>
              <a:rPr lang="en-US" sz="1400" dirty="0">
                <a:effectLst/>
              </a:rPr>
              <a:t>0031H	“DNS server security information indicator”</a:t>
            </a:r>
            <a:endParaRPr lang="en-US" sz="1800" dirty="0">
              <a:effectLst/>
              <a:latin typeface="Calibri" panose="020F0502020204030204" pitchFamily="34" charset="0"/>
              <a:ea typeface="Calibri" panose="020F0502020204030204" pitchFamily="34" charset="0"/>
            </a:endParaRPr>
          </a:p>
          <a:p>
            <a:pPr marL="0" indent="0">
              <a:spcAft>
                <a:spcPts val="900"/>
              </a:spcAft>
              <a:buNone/>
            </a:pPr>
            <a:r>
              <a:rPr lang="en-US" sz="1400" dirty="0">
                <a:latin typeface="Times New Roman" panose="02020603050405020304" pitchFamily="18" charset="0"/>
                <a:ea typeface="Times New Roman" panose="02020603050405020304" pitchFamily="18" charset="0"/>
              </a:rPr>
              <a:t>From SMF to UE:</a:t>
            </a:r>
          </a:p>
          <a:p>
            <a:pPr marL="0" indent="0">
              <a:spcAft>
                <a:spcPts val="900"/>
              </a:spcAft>
              <a:buNone/>
            </a:pPr>
            <a:r>
              <a:rPr lang="en-US" sz="1400" dirty="0">
                <a:effectLst/>
              </a:rPr>
              <a:t>- 0031H	“DNS server security information with length of two octets” and one or more sub containers with:</a:t>
            </a:r>
          </a:p>
          <a:p>
            <a:pPr marL="0" indent="0">
              <a:spcAft>
                <a:spcPts val="900"/>
              </a:spcAft>
              <a:buNone/>
            </a:pPr>
            <a:endParaRPr lang="en-US" sz="1800" dirty="0">
              <a:effectLst/>
              <a:latin typeface="Calibri" panose="020F0502020204030204" pitchFamily="34" charset="0"/>
              <a:ea typeface="Calibri" panose="020F0502020204030204" pitchFamily="34" charset="0"/>
            </a:endParaRPr>
          </a:p>
          <a:p>
            <a:pPr marL="0" indent="0">
              <a:spcAft>
                <a:spcPts val="900"/>
              </a:spcAft>
              <a:buNone/>
            </a:pPr>
            <a:endParaRPr lang="en-US" sz="1400" dirty="0">
              <a:latin typeface="Times New Roman" panose="02020603050405020304" pitchFamily="18" charset="0"/>
              <a:ea typeface="Times New Roman" panose="02020603050405020304" pitchFamily="18" charset="0"/>
            </a:endParaRPr>
          </a:p>
        </p:txBody>
      </p:sp>
      <p:graphicFrame>
        <p:nvGraphicFramePr>
          <p:cNvPr id="4" name="Table 4">
            <a:extLst>
              <a:ext uri="{FF2B5EF4-FFF2-40B4-BE49-F238E27FC236}">
                <a16:creationId xmlns:a16="http://schemas.microsoft.com/office/drawing/2014/main" id="{9148A548-2852-576D-0974-73D6C13D4F37}"/>
              </a:ext>
            </a:extLst>
          </p:cNvPr>
          <p:cNvGraphicFramePr>
            <a:graphicFrameLocks noGrp="1"/>
          </p:cNvGraphicFramePr>
          <p:nvPr>
            <p:extLst>
              <p:ext uri="{D42A27DB-BD31-4B8C-83A1-F6EECF244321}">
                <p14:modId xmlns:p14="http://schemas.microsoft.com/office/powerpoint/2010/main" val="1016816833"/>
              </p:ext>
            </p:extLst>
          </p:nvPr>
        </p:nvGraphicFramePr>
        <p:xfrm>
          <a:off x="854869" y="3202354"/>
          <a:ext cx="6096000" cy="2820070"/>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577483342"/>
                    </a:ext>
                  </a:extLst>
                </a:gridCol>
                <a:gridCol w="2032000">
                  <a:extLst>
                    <a:ext uri="{9D8B030D-6E8A-4147-A177-3AD203B41FA5}">
                      <a16:colId xmlns:a16="http://schemas.microsoft.com/office/drawing/2014/main" val="477710667"/>
                    </a:ext>
                  </a:extLst>
                </a:gridCol>
                <a:gridCol w="2032000">
                  <a:extLst>
                    <a:ext uri="{9D8B030D-6E8A-4147-A177-3AD203B41FA5}">
                      <a16:colId xmlns:a16="http://schemas.microsoft.com/office/drawing/2014/main" val="283434629"/>
                    </a:ext>
                  </a:extLst>
                </a:gridCol>
              </a:tblGrid>
              <a:tr h="343235">
                <a:tc>
                  <a:txBody>
                    <a:bodyPr/>
                    <a:lstStyle/>
                    <a:p>
                      <a:r>
                        <a:rPr lang="en-US" sz="1400" noProof="0" dirty="0"/>
                        <a:t>Content ID</a:t>
                      </a:r>
                    </a:p>
                  </a:txBody>
                  <a:tcPr/>
                </a:tc>
                <a:tc>
                  <a:txBody>
                    <a:bodyPr/>
                    <a:lstStyle/>
                    <a:p>
                      <a:r>
                        <a:rPr lang="en-US" sz="1400" noProof="0" dirty="0"/>
                        <a:t>Value</a:t>
                      </a:r>
                    </a:p>
                  </a:txBody>
                  <a:tcPr/>
                </a:tc>
                <a:tc>
                  <a:txBody>
                    <a:bodyPr/>
                    <a:lstStyle/>
                    <a:p>
                      <a:r>
                        <a:rPr lang="en-US" sz="1400" noProof="0" dirty="0"/>
                        <a:t>Description</a:t>
                      </a:r>
                    </a:p>
                  </a:txBody>
                  <a:tcPr/>
                </a:tc>
                <a:extLst>
                  <a:ext uri="{0D108BD9-81ED-4DB2-BD59-A6C34878D82A}">
                    <a16:rowId xmlns:a16="http://schemas.microsoft.com/office/drawing/2014/main" val="1358346103"/>
                  </a:ext>
                </a:extLst>
              </a:tr>
              <a:tr h="292981">
                <a:tc>
                  <a:txBody>
                    <a:bodyPr/>
                    <a:lstStyle/>
                    <a:p>
                      <a:r>
                        <a:rPr lang="en-US" sz="1400" noProof="0" dirty="0"/>
                        <a:t>00</a:t>
                      </a:r>
                    </a:p>
                  </a:txBody>
                  <a:tcPr/>
                </a:tc>
                <a:tc gridSpan="2">
                  <a:txBody>
                    <a:bodyPr/>
                    <a:lstStyle/>
                    <a:p>
                      <a:pPr algn="ctr"/>
                      <a:r>
                        <a:rPr lang="en-US" sz="1400" noProof="0" dirty="0"/>
                        <a:t>Security Protocol</a:t>
                      </a:r>
                    </a:p>
                  </a:txBody>
                  <a:tcPr/>
                </a:tc>
                <a:tc hMerge="1">
                  <a:txBody>
                    <a:bodyPr/>
                    <a:lstStyle/>
                    <a:p>
                      <a:endParaRPr lang="en-US" sz="1400" noProof="0" dirty="0"/>
                    </a:p>
                  </a:txBody>
                  <a:tcPr/>
                </a:tc>
                <a:extLst>
                  <a:ext uri="{0D108BD9-81ED-4DB2-BD59-A6C34878D82A}">
                    <a16:rowId xmlns:a16="http://schemas.microsoft.com/office/drawing/2014/main" val="864607041"/>
                  </a:ext>
                </a:extLst>
              </a:tr>
              <a:tr h="292981">
                <a:tc>
                  <a:txBody>
                    <a:bodyPr/>
                    <a:lstStyle/>
                    <a:p>
                      <a:endParaRPr lang="en-US" sz="1400" noProof="0" dirty="0"/>
                    </a:p>
                  </a:txBody>
                  <a:tcPr/>
                </a:tc>
                <a:tc>
                  <a:txBody>
                    <a:bodyPr/>
                    <a:lstStyle/>
                    <a:p>
                      <a:r>
                        <a:rPr lang="en-US" sz="1400" noProof="0" dirty="0"/>
                        <a:t>00</a:t>
                      </a:r>
                    </a:p>
                  </a:txBody>
                  <a:tcPr/>
                </a:tc>
                <a:tc>
                  <a:txBody>
                    <a:bodyPr/>
                    <a:lstStyle/>
                    <a:p>
                      <a:r>
                        <a:rPr lang="en-US" sz="1400" noProof="0" dirty="0"/>
                        <a:t>TLS (RFC 7858)</a:t>
                      </a:r>
                    </a:p>
                  </a:txBody>
                  <a:tcPr/>
                </a:tc>
                <a:extLst>
                  <a:ext uri="{0D108BD9-81ED-4DB2-BD59-A6C34878D82A}">
                    <a16:rowId xmlns:a16="http://schemas.microsoft.com/office/drawing/2014/main" val="2017399382"/>
                  </a:ext>
                </a:extLst>
              </a:tr>
              <a:tr h="292981">
                <a:tc>
                  <a:txBody>
                    <a:bodyPr/>
                    <a:lstStyle/>
                    <a:p>
                      <a:endParaRPr lang="en-US" sz="1400" noProof="0" dirty="0"/>
                    </a:p>
                  </a:txBody>
                  <a:tcPr/>
                </a:tc>
                <a:tc>
                  <a:txBody>
                    <a:bodyPr/>
                    <a:lstStyle/>
                    <a:p>
                      <a:r>
                        <a:rPr lang="en-US" sz="1400" noProof="0" dirty="0"/>
                        <a:t>01</a:t>
                      </a:r>
                    </a:p>
                  </a:txBody>
                  <a:tcPr/>
                </a:tc>
                <a:tc>
                  <a:txBody>
                    <a:bodyPr/>
                    <a:lstStyle/>
                    <a:p>
                      <a:r>
                        <a:rPr lang="en-US" sz="1400" noProof="0" dirty="0"/>
                        <a:t>DTLS (RFC 8094)</a:t>
                      </a:r>
                    </a:p>
                  </a:txBody>
                  <a:tcPr/>
                </a:tc>
                <a:extLst>
                  <a:ext uri="{0D108BD9-81ED-4DB2-BD59-A6C34878D82A}">
                    <a16:rowId xmlns:a16="http://schemas.microsoft.com/office/drawing/2014/main" val="875249150"/>
                  </a:ext>
                </a:extLst>
              </a:tr>
              <a:tr h="292981">
                <a:tc>
                  <a:txBody>
                    <a:bodyPr/>
                    <a:lstStyle/>
                    <a:p>
                      <a:r>
                        <a:rPr lang="en-US" sz="1400" noProof="0" dirty="0"/>
                        <a:t>01</a:t>
                      </a:r>
                    </a:p>
                  </a:txBody>
                  <a:tcPr/>
                </a:tc>
                <a:tc>
                  <a:txBody>
                    <a:bodyPr/>
                    <a:lstStyle/>
                    <a:p>
                      <a:r>
                        <a:rPr lang="en-US" sz="1400" noProof="0" dirty="0"/>
                        <a:t>Port Number</a:t>
                      </a:r>
                    </a:p>
                  </a:txBody>
                  <a:tcPr/>
                </a:tc>
                <a:tc>
                  <a:txBody>
                    <a:bodyPr/>
                    <a:lstStyle/>
                    <a:p>
                      <a:r>
                        <a:rPr lang="en-US" sz="1400" noProof="0" dirty="0"/>
                        <a:t>RFC 6056</a:t>
                      </a:r>
                    </a:p>
                  </a:txBody>
                  <a:tcPr/>
                </a:tc>
                <a:extLst>
                  <a:ext uri="{0D108BD9-81ED-4DB2-BD59-A6C34878D82A}">
                    <a16:rowId xmlns:a16="http://schemas.microsoft.com/office/drawing/2014/main" val="3652356131"/>
                  </a:ext>
                </a:extLst>
              </a:tr>
              <a:tr h="292981">
                <a:tc>
                  <a:txBody>
                    <a:bodyPr/>
                    <a:lstStyle/>
                    <a:p>
                      <a:r>
                        <a:rPr lang="en-US" sz="1400" noProof="0" dirty="0"/>
                        <a:t>02</a:t>
                      </a:r>
                    </a:p>
                  </a:txBody>
                  <a:tcPr/>
                </a:tc>
                <a:tc>
                  <a:txBody>
                    <a:bodyPr/>
                    <a:lstStyle/>
                    <a:p>
                      <a:r>
                        <a:rPr lang="en-US" sz="1400" noProof="0" dirty="0"/>
                        <a:t>FQDN</a:t>
                      </a:r>
                    </a:p>
                  </a:txBody>
                  <a:tcPr/>
                </a:tc>
                <a:tc>
                  <a:txBody>
                    <a:bodyPr/>
                    <a:lstStyle/>
                    <a:p>
                      <a:r>
                        <a:rPr lang="en-US" sz="1400" noProof="0" dirty="0"/>
                        <a:t>RFC 1035</a:t>
                      </a:r>
                    </a:p>
                  </a:txBody>
                  <a:tcPr/>
                </a:tc>
                <a:extLst>
                  <a:ext uri="{0D108BD9-81ED-4DB2-BD59-A6C34878D82A}">
                    <a16:rowId xmlns:a16="http://schemas.microsoft.com/office/drawing/2014/main" val="3692200630"/>
                  </a:ext>
                </a:extLst>
              </a:tr>
              <a:tr h="292981">
                <a:tc>
                  <a:txBody>
                    <a:bodyPr/>
                    <a:lstStyle/>
                    <a:p>
                      <a:r>
                        <a:rPr lang="en-US" sz="1400" noProof="0" dirty="0"/>
                        <a:t>03</a:t>
                      </a:r>
                    </a:p>
                  </a:txBody>
                  <a:tcPr/>
                </a:tc>
                <a:tc>
                  <a:txBody>
                    <a:bodyPr/>
                    <a:lstStyle/>
                    <a:p>
                      <a:r>
                        <a:rPr lang="en-US" sz="1400" noProof="0" dirty="0"/>
                        <a:t>SPKI Pin Set</a:t>
                      </a:r>
                    </a:p>
                  </a:txBody>
                  <a:tcPr/>
                </a:tc>
                <a:tc>
                  <a:txBody>
                    <a:bodyPr/>
                    <a:lstStyle/>
                    <a:p>
                      <a:r>
                        <a:rPr lang="en-US" sz="1400" noProof="0" dirty="0"/>
                        <a:t>X 690.3</a:t>
                      </a:r>
                    </a:p>
                  </a:txBody>
                  <a:tcPr/>
                </a:tc>
                <a:extLst>
                  <a:ext uri="{0D108BD9-81ED-4DB2-BD59-A6C34878D82A}">
                    <a16:rowId xmlns:a16="http://schemas.microsoft.com/office/drawing/2014/main" val="7199310"/>
                  </a:ext>
                </a:extLst>
              </a:tr>
              <a:tr h="292981">
                <a:tc>
                  <a:txBody>
                    <a:bodyPr/>
                    <a:lstStyle/>
                    <a:p>
                      <a:r>
                        <a:rPr lang="en-US" sz="1400" noProof="0" dirty="0"/>
                        <a:t>04</a:t>
                      </a:r>
                    </a:p>
                  </a:txBody>
                  <a:tcPr/>
                </a:tc>
                <a:tc>
                  <a:txBody>
                    <a:bodyPr/>
                    <a:lstStyle/>
                    <a:p>
                      <a:r>
                        <a:rPr lang="en-US" sz="1400" noProof="0" dirty="0"/>
                        <a:t>Root Certificate</a:t>
                      </a:r>
                    </a:p>
                  </a:txBody>
                  <a:tcPr/>
                </a:tc>
                <a:tc>
                  <a:txBody>
                    <a:bodyPr/>
                    <a:lstStyle/>
                    <a:p>
                      <a:r>
                        <a:rPr lang="en-US" sz="1400" noProof="0" dirty="0"/>
                        <a:t>X 690.3</a:t>
                      </a:r>
                    </a:p>
                  </a:txBody>
                  <a:tcPr/>
                </a:tc>
                <a:extLst>
                  <a:ext uri="{0D108BD9-81ED-4DB2-BD59-A6C34878D82A}">
                    <a16:rowId xmlns:a16="http://schemas.microsoft.com/office/drawing/2014/main" val="2994355732"/>
                  </a:ext>
                </a:extLst>
              </a:tr>
              <a:tr h="343235">
                <a:tc>
                  <a:txBody>
                    <a:bodyPr/>
                    <a:lstStyle/>
                    <a:p>
                      <a:r>
                        <a:rPr lang="en-US" sz="1400" noProof="0" dirty="0"/>
                        <a:t>05</a:t>
                      </a:r>
                    </a:p>
                  </a:txBody>
                  <a:tcPr/>
                </a:tc>
                <a:tc>
                  <a:txBody>
                    <a:bodyPr/>
                    <a:lstStyle/>
                    <a:p>
                      <a:r>
                        <a:rPr lang="en-US" sz="1400" noProof="0" dirty="0"/>
                        <a:t>Raw Public Key</a:t>
                      </a:r>
                    </a:p>
                  </a:txBody>
                  <a:tcPr/>
                </a:tc>
                <a:tc>
                  <a:txBody>
                    <a:bodyPr/>
                    <a:lstStyle/>
                    <a:p>
                      <a:r>
                        <a:rPr lang="en-US" sz="1400" noProof="0" dirty="0"/>
                        <a:t>X 690.3</a:t>
                      </a:r>
                    </a:p>
                  </a:txBody>
                  <a:tcPr/>
                </a:tc>
                <a:extLst>
                  <a:ext uri="{0D108BD9-81ED-4DB2-BD59-A6C34878D82A}">
                    <a16:rowId xmlns:a16="http://schemas.microsoft.com/office/drawing/2014/main" val="759655286"/>
                  </a:ext>
                </a:extLst>
              </a:tr>
            </a:tbl>
          </a:graphicData>
        </a:graphic>
      </p:graphicFrame>
    </p:spTree>
    <p:extLst>
      <p:ext uri="{BB962C8B-B14F-4D97-AF65-F5344CB8AC3E}">
        <p14:creationId xmlns:p14="http://schemas.microsoft.com/office/powerpoint/2010/main" val="349632200"/>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82EBD9-01B9-FA85-2BA4-CBE1AC38FE74}"/>
              </a:ext>
            </a:extLst>
          </p:cNvPr>
          <p:cNvSpPr>
            <a:spLocks noGrp="1"/>
          </p:cNvSpPr>
          <p:nvPr>
            <p:ph type="title"/>
          </p:nvPr>
        </p:nvSpPr>
        <p:spPr/>
        <p:txBody>
          <a:bodyPr/>
          <a:lstStyle/>
          <a:p>
            <a:r>
              <a:rPr lang="en-US" dirty="0">
                <a:solidFill>
                  <a:schemeClr val="tx1"/>
                </a:solidFill>
              </a:rPr>
              <a:t>Background – </a:t>
            </a:r>
            <a:r>
              <a:rPr lang="en-US" dirty="0" err="1">
                <a:solidFill>
                  <a:schemeClr val="tx1"/>
                </a:solidFill>
              </a:rPr>
              <a:t>ePCO</a:t>
            </a:r>
            <a:r>
              <a:rPr lang="en-US" dirty="0">
                <a:solidFill>
                  <a:schemeClr val="tx1"/>
                </a:solidFill>
              </a:rPr>
              <a:t> 0039h</a:t>
            </a:r>
          </a:p>
        </p:txBody>
      </p:sp>
      <p:sp>
        <p:nvSpPr>
          <p:cNvPr id="3" name="Content Placeholder 2">
            <a:extLst>
              <a:ext uri="{FF2B5EF4-FFF2-40B4-BE49-F238E27FC236}">
                <a16:creationId xmlns:a16="http://schemas.microsoft.com/office/drawing/2014/main" id="{D2DD763F-4512-551A-5F3F-730641457711}"/>
              </a:ext>
            </a:extLst>
          </p:cNvPr>
          <p:cNvSpPr>
            <a:spLocks noGrp="1"/>
          </p:cNvSpPr>
          <p:nvPr>
            <p:ph idx="1"/>
          </p:nvPr>
        </p:nvSpPr>
        <p:spPr/>
        <p:txBody>
          <a:bodyPr/>
          <a:lstStyle/>
          <a:p>
            <a:pPr marL="0" indent="0">
              <a:buNone/>
            </a:pPr>
            <a:r>
              <a:rPr lang="en-US" sz="1600" dirty="0">
                <a:latin typeface="Times New Roman" panose="02020603050405020304" pitchFamily="18" charset="0"/>
                <a:ea typeface="Times New Roman" panose="02020603050405020304" pitchFamily="18" charset="0"/>
              </a:rPr>
              <a:t>24.008 </a:t>
            </a:r>
            <a:r>
              <a:rPr lang="en-US" sz="1600" dirty="0" err="1">
                <a:latin typeface="Times New Roman" panose="02020603050405020304" pitchFamily="18" charset="0"/>
                <a:ea typeface="Times New Roman" panose="02020603050405020304" pitchFamily="18" charset="0"/>
              </a:rPr>
              <a:t>ePCO</a:t>
            </a:r>
            <a:r>
              <a:rPr lang="en-US" sz="1600" dirty="0">
                <a:latin typeface="Times New Roman" panose="02020603050405020304" pitchFamily="18" charset="0"/>
                <a:ea typeface="Times New Roman" panose="02020603050405020304" pitchFamily="18" charset="0"/>
              </a:rPr>
              <a:t>:</a:t>
            </a:r>
          </a:p>
          <a:p>
            <a:pPr marL="0" indent="0">
              <a:buNone/>
            </a:pPr>
            <a:endParaRPr lang="en-US" sz="1600" dirty="0">
              <a:latin typeface="Times New Roman" panose="02020603050405020304" pitchFamily="18" charset="0"/>
              <a:ea typeface="Times New Roman" panose="02020603050405020304" pitchFamily="18" charset="0"/>
            </a:endParaRPr>
          </a:p>
          <a:p>
            <a:pPr marL="0" indent="0">
              <a:spcAft>
                <a:spcPts val="900"/>
              </a:spcAft>
              <a:buNone/>
            </a:pPr>
            <a:r>
              <a:rPr lang="en-US" sz="1400" dirty="0">
                <a:effectLst/>
              </a:rPr>
              <a:t>From the UE to SMF:</a:t>
            </a:r>
            <a:endParaRPr lang="en-US" sz="1800" dirty="0">
              <a:effectLst/>
              <a:latin typeface="Calibri" panose="020F0502020204030204" pitchFamily="34" charset="0"/>
              <a:ea typeface="Calibri" panose="020F0502020204030204" pitchFamily="34" charset="0"/>
            </a:endParaRPr>
          </a:p>
          <a:p>
            <a:pPr marL="0" indent="0">
              <a:spcAft>
                <a:spcPts val="900"/>
              </a:spcAft>
              <a:buNone/>
            </a:pPr>
            <a:r>
              <a:rPr lang="en-US" sz="1400" dirty="0">
                <a:effectLst/>
              </a:rPr>
              <a:t>	0039H	“DNS server security protocol support” (new from Rel-17)</a:t>
            </a:r>
          </a:p>
          <a:p>
            <a:pPr marL="0" indent="0">
              <a:spcAft>
                <a:spcPts val="900"/>
              </a:spcAft>
              <a:buNone/>
            </a:pPr>
            <a:endParaRPr lang="en-US" sz="1800" dirty="0">
              <a:effectLst/>
              <a:latin typeface="Calibri" panose="020F0502020204030204" pitchFamily="34" charset="0"/>
              <a:ea typeface="Calibri" panose="020F0502020204030204" pitchFamily="34" charset="0"/>
            </a:endParaRPr>
          </a:p>
          <a:p>
            <a:pPr marL="0" indent="0">
              <a:spcAft>
                <a:spcPts val="900"/>
              </a:spcAft>
              <a:buNone/>
            </a:pPr>
            <a:endParaRPr lang="en-US" sz="1400" dirty="0">
              <a:latin typeface="Times New Roman" panose="02020603050405020304" pitchFamily="18" charset="0"/>
              <a:ea typeface="Times New Roman" panose="02020603050405020304" pitchFamily="18" charset="0"/>
            </a:endParaRPr>
          </a:p>
          <a:p>
            <a:pPr marL="0" indent="0">
              <a:spcAft>
                <a:spcPts val="900"/>
              </a:spcAft>
              <a:buNone/>
            </a:pPr>
            <a:r>
              <a:rPr lang="en-US" sz="1400" dirty="0">
                <a:latin typeface="Times New Roman" panose="02020603050405020304" pitchFamily="18" charset="0"/>
                <a:ea typeface="Times New Roman" panose="02020603050405020304" pitchFamily="18" charset="0"/>
              </a:rPr>
              <a:t>From SMF to UE:</a:t>
            </a:r>
          </a:p>
          <a:p>
            <a:pPr marL="0" indent="0">
              <a:spcAft>
                <a:spcPts val="900"/>
              </a:spcAft>
              <a:buNone/>
            </a:pPr>
            <a:r>
              <a:rPr lang="en-US" sz="1400" dirty="0">
                <a:effectLst/>
              </a:rPr>
              <a:t>	0039H	Not allowed</a:t>
            </a:r>
          </a:p>
          <a:p>
            <a:pPr marL="0" indent="0">
              <a:spcAft>
                <a:spcPts val="900"/>
              </a:spcAft>
              <a:buNone/>
            </a:pPr>
            <a:r>
              <a:rPr lang="en-US" sz="1400" dirty="0">
                <a:latin typeface="Calibri" panose="020F0502020204030204" pitchFamily="34" charset="0"/>
                <a:ea typeface="Calibri" panose="020F0502020204030204" pitchFamily="34" charset="0"/>
              </a:rPr>
              <a:t>	</a:t>
            </a:r>
            <a:endParaRPr lang="en-US" sz="1400" dirty="0">
              <a:effectLst/>
              <a:latin typeface="Times New Roman" panose="02020603050405020304" pitchFamily="18" charset="0"/>
              <a:ea typeface="Times New Roman" panose="02020603050405020304" pitchFamily="18" charset="0"/>
            </a:endParaRPr>
          </a:p>
        </p:txBody>
      </p:sp>
      <p:graphicFrame>
        <p:nvGraphicFramePr>
          <p:cNvPr id="4" name="Table 4">
            <a:extLst>
              <a:ext uri="{FF2B5EF4-FFF2-40B4-BE49-F238E27FC236}">
                <a16:creationId xmlns:a16="http://schemas.microsoft.com/office/drawing/2014/main" id="{9148A548-2852-576D-0974-73D6C13D4F37}"/>
              </a:ext>
            </a:extLst>
          </p:cNvPr>
          <p:cNvGraphicFramePr>
            <a:graphicFrameLocks noGrp="1"/>
          </p:cNvGraphicFramePr>
          <p:nvPr>
            <p:extLst>
              <p:ext uri="{D42A27DB-BD31-4B8C-83A1-F6EECF244321}">
                <p14:modId xmlns:p14="http://schemas.microsoft.com/office/powerpoint/2010/main" val="267640105"/>
              </p:ext>
            </p:extLst>
          </p:nvPr>
        </p:nvGraphicFramePr>
        <p:xfrm>
          <a:off x="1493921" y="2677028"/>
          <a:ext cx="4064000" cy="914400"/>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577483342"/>
                    </a:ext>
                  </a:extLst>
                </a:gridCol>
                <a:gridCol w="2032000">
                  <a:extLst>
                    <a:ext uri="{9D8B030D-6E8A-4147-A177-3AD203B41FA5}">
                      <a16:colId xmlns:a16="http://schemas.microsoft.com/office/drawing/2014/main" val="283434629"/>
                    </a:ext>
                  </a:extLst>
                </a:gridCol>
              </a:tblGrid>
              <a:tr h="225615">
                <a:tc>
                  <a:txBody>
                    <a:bodyPr/>
                    <a:lstStyle/>
                    <a:p>
                      <a:r>
                        <a:rPr lang="en-US" sz="1400" noProof="0" dirty="0"/>
                        <a:t>Content ID</a:t>
                      </a:r>
                    </a:p>
                  </a:txBody>
                  <a:tcPr/>
                </a:tc>
                <a:tc>
                  <a:txBody>
                    <a:bodyPr/>
                    <a:lstStyle/>
                    <a:p>
                      <a:r>
                        <a:rPr lang="en-US" sz="1400" noProof="0" dirty="0"/>
                        <a:t>Description</a:t>
                      </a:r>
                    </a:p>
                  </a:txBody>
                  <a:tcPr/>
                </a:tc>
                <a:extLst>
                  <a:ext uri="{0D108BD9-81ED-4DB2-BD59-A6C34878D82A}">
                    <a16:rowId xmlns:a16="http://schemas.microsoft.com/office/drawing/2014/main" val="1358346103"/>
                  </a:ext>
                </a:extLst>
              </a:tr>
              <a:tr h="225615">
                <a:tc>
                  <a:txBody>
                    <a:bodyPr/>
                    <a:lstStyle/>
                    <a:p>
                      <a:r>
                        <a:rPr lang="en-US" sz="1400" noProof="0" dirty="0"/>
                        <a:t>01</a:t>
                      </a:r>
                    </a:p>
                  </a:txBody>
                  <a:tcPr/>
                </a:tc>
                <a:tc>
                  <a:txBody>
                    <a:bodyPr/>
                    <a:lstStyle/>
                    <a:p>
                      <a:r>
                        <a:rPr lang="en-US" sz="1400" noProof="0" dirty="0"/>
                        <a:t>TLS (RFC 7858)</a:t>
                      </a:r>
                    </a:p>
                  </a:txBody>
                  <a:tcPr/>
                </a:tc>
                <a:extLst>
                  <a:ext uri="{0D108BD9-81ED-4DB2-BD59-A6C34878D82A}">
                    <a16:rowId xmlns:a16="http://schemas.microsoft.com/office/drawing/2014/main" val="2017399382"/>
                  </a:ext>
                </a:extLst>
              </a:tr>
              <a:tr h="279665">
                <a:tc>
                  <a:txBody>
                    <a:bodyPr/>
                    <a:lstStyle/>
                    <a:p>
                      <a:r>
                        <a:rPr lang="en-US" sz="1400" noProof="0" dirty="0"/>
                        <a:t>02</a:t>
                      </a:r>
                    </a:p>
                  </a:txBody>
                  <a:tcPr/>
                </a:tc>
                <a:tc>
                  <a:txBody>
                    <a:bodyPr/>
                    <a:lstStyle/>
                    <a:p>
                      <a:r>
                        <a:rPr lang="en-US" sz="1400" noProof="0" dirty="0"/>
                        <a:t>DTLS (RFC 8094)</a:t>
                      </a:r>
                    </a:p>
                  </a:txBody>
                  <a:tcPr/>
                </a:tc>
                <a:extLst>
                  <a:ext uri="{0D108BD9-81ED-4DB2-BD59-A6C34878D82A}">
                    <a16:rowId xmlns:a16="http://schemas.microsoft.com/office/drawing/2014/main" val="875249150"/>
                  </a:ext>
                </a:extLst>
              </a:tr>
            </a:tbl>
          </a:graphicData>
        </a:graphic>
      </p:graphicFrame>
    </p:spTree>
    <p:extLst>
      <p:ext uri="{BB962C8B-B14F-4D97-AF65-F5344CB8AC3E}">
        <p14:creationId xmlns:p14="http://schemas.microsoft.com/office/powerpoint/2010/main" val="682294978"/>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82EBD9-01B9-FA85-2BA4-CBE1AC38FE74}"/>
              </a:ext>
            </a:extLst>
          </p:cNvPr>
          <p:cNvSpPr>
            <a:spLocks noGrp="1"/>
          </p:cNvSpPr>
          <p:nvPr>
            <p:ph type="title"/>
          </p:nvPr>
        </p:nvSpPr>
        <p:spPr/>
        <p:txBody>
          <a:bodyPr/>
          <a:lstStyle/>
          <a:p>
            <a:r>
              <a:rPr lang="en-US" dirty="0">
                <a:solidFill>
                  <a:schemeClr val="tx1"/>
                </a:solidFill>
              </a:rPr>
              <a:t>Issues 1(2)</a:t>
            </a:r>
          </a:p>
        </p:txBody>
      </p:sp>
      <p:sp>
        <p:nvSpPr>
          <p:cNvPr id="3" name="Content Placeholder 2">
            <a:extLst>
              <a:ext uri="{FF2B5EF4-FFF2-40B4-BE49-F238E27FC236}">
                <a16:creationId xmlns:a16="http://schemas.microsoft.com/office/drawing/2014/main" id="{D2DD763F-4512-551A-5F3F-730641457711}"/>
              </a:ext>
            </a:extLst>
          </p:cNvPr>
          <p:cNvSpPr>
            <a:spLocks noGrp="1"/>
          </p:cNvSpPr>
          <p:nvPr>
            <p:ph idx="1"/>
          </p:nvPr>
        </p:nvSpPr>
        <p:spPr/>
        <p:txBody>
          <a:bodyPr/>
          <a:lstStyle/>
          <a:p>
            <a:pPr marL="0" indent="0">
              <a:buNone/>
            </a:pPr>
            <a:r>
              <a:rPr lang="en-GB" sz="1800" dirty="0">
                <a:latin typeface="Times New Roman" panose="02020603050405020304" pitchFamily="18" charset="0"/>
                <a:ea typeface="Times New Roman" panose="02020603050405020304" pitchFamily="18" charset="0"/>
                <a:cs typeface="Times New Roman" panose="02020603050405020304" pitchFamily="18" charset="0"/>
              </a:rPr>
              <a:t>Observation 1:</a:t>
            </a:r>
          </a:p>
          <a:p>
            <a:pPr>
              <a:buFont typeface="Arial" panose="020B0604020202020204" pitchFamily="34" charset="0"/>
              <a:buChar char="•"/>
            </a:pPr>
            <a:r>
              <a:rPr lang="en-GB" sz="1600" dirty="0">
                <a:latin typeface="Times New Roman" panose="02020603050405020304" pitchFamily="18" charset="0"/>
                <a:ea typeface="Times New Roman" panose="02020603050405020304" pitchFamily="18" charset="0"/>
                <a:cs typeface="Times New Roman" panose="02020603050405020304" pitchFamily="18" charset="0"/>
              </a:rPr>
              <a:t>We allow two types of Secure DNS configurations, first which secure DNS protocol to use and second the different alternative security configurations for that protocol. For the first part CT1 has specified how the UE indicates which protocol(s) that is supported. For the second part there is no information from the UE which security mechanism that is supported. However, CT1 has specified how the network send different types of security configuration to the UE without to know what the UE is supporting.</a:t>
            </a:r>
          </a:p>
          <a:p>
            <a:pPr marL="0" indent="0">
              <a:buNone/>
            </a:pPr>
            <a:endParaRPr lang="en-GB" sz="1600" dirty="0">
              <a:latin typeface="Times New Roman" panose="02020603050405020304" pitchFamily="18" charset="0"/>
              <a:ea typeface="Times New Roman" panose="02020603050405020304" pitchFamily="18" charset="0"/>
              <a:cs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Proposal 1:</a:t>
            </a:r>
          </a:p>
          <a:p>
            <a:pPr>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Similar to </a:t>
            </a:r>
            <a:r>
              <a:rPr lang="en-US" sz="1600" dirty="0" err="1">
                <a:latin typeface="Times New Roman" panose="02020603050405020304" pitchFamily="18" charset="0"/>
                <a:cs typeface="Times New Roman" panose="02020603050405020304" pitchFamily="18" charset="0"/>
              </a:rPr>
              <a:t>ePCO</a:t>
            </a:r>
            <a:r>
              <a:rPr lang="en-US" sz="1600" dirty="0">
                <a:latin typeface="Times New Roman" panose="02020603050405020304" pitchFamily="18" charset="0"/>
                <a:cs typeface="Times New Roman" panose="02020603050405020304" pitchFamily="18" charset="0"/>
              </a:rPr>
              <a:t> “DNS server security protocol support” (0039H), we should support that the UE could indicate to the network which security mechanism that is supported since we specify several independent different security mechanisms.</a:t>
            </a:r>
          </a:p>
          <a:p>
            <a:pPr>
              <a:buFont typeface="Arial" panose="020B0604020202020204" pitchFamily="34" charset="0"/>
              <a:buChar char="•"/>
            </a:pPr>
            <a:r>
              <a:rPr lang="en-US" sz="1600" dirty="0">
                <a:effectLst/>
                <a:latin typeface="Times New Roman" panose="02020603050405020304" pitchFamily="18" charset="0"/>
                <a:cs typeface="Times New Roman" panose="02020603050405020304" pitchFamily="18" charset="0"/>
              </a:rPr>
              <a:t>If we later supports additional security mechanisms or secure DNS protocols, then this list could be updated in future releases.</a:t>
            </a:r>
          </a:p>
          <a:p>
            <a:pPr marL="0" indent="0">
              <a:buNone/>
            </a:pPr>
            <a:endParaRPr lang="en-US"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4274143"/>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82EBD9-01B9-FA85-2BA4-CBE1AC38FE74}"/>
              </a:ext>
            </a:extLst>
          </p:cNvPr>
          <p:cNvSpPr>
            <a:spLocks noGrp="1"/>
          </p:cNvSpPr>
          <p:nvPr>
            <p:ph type="title"/>
          </p:nvPr>
        </p:nvSpPr>
        <p:spPr/>
        <p:txBody>
          <a:bodyPr/>
          <a:lstStyle/>
          <a:p>
            <a:r>
              <a:rPr lang="en-US" dirty="0">
                <a:solidFill>
                  <a:schemeClr val="tx1"/>
                </a:solidFill>
              </a:rPr>
              <a:t>Issues 2(2)</a:t>
            </a:r>
          </a:p>
        </p:txBody>
      </p:sp>
      <p:sp>
        <p:nvSpPr>
          <p:cNvPr id="3" name="Content Placeholder 2">
            <a:extLst>
              <a:ext uri="{FF2B5EF4-FFF2-40B4-BE49-F238E27FC236}">
                <a16:creationId xmlns:a16="http://schemas.microsoft.com/office/drawing/2014/main" id="{D2DD763F-4512-551A-5F3F-730641457711}"/>
              </a:ext>
            </a:extLst>
          </p:cNvPr>
          <p:cNvSpPr>
            <a:spLocks noGrp="1"/>
          </p:cNvSpPr>
          <p:nvPr>
            <p:ph idx="1"/>
          </p:nvPr>
        </p:nvSpPr>
        <p:spPr/>
        <p:txBody>
          <a:bodyPr/>
          <a:lstStyle/>
          <a:p>
            <a:pPr marL="0" indent="0">
              <a:buNone/>
            </a:pPr>
            <a:r>
              <a:rPr lang="en-US" sz="1800" dirty="0">
                <a:latin typeface="Times New Roman" panose="02020603050405020304" pitchFamily="18" charset="0"/>
                <a:ea typeface="Times New Roman" panose="02020603050405020304" pitchFamily="18" charset="0"/>
                <a:cs typeface="Times New Roman" panose="02020603050405020304" pitchFamily="18" charset="0"/>
              </a:rPr>
              <a:t>Observation 2:</a:t>
            </a:r>
          </a:p>
          <a:p>
            <a:pPr>
              <a:buFont typeface="Arial" panose="020B0604020202020204" pitchFamily="34" charset="0"/>
              <a:buChar char="•"/>
            </a:pPr>
            <a:r>
              <a:rPr lang="en-US" sz="1600" dirty="0">
                <a:latin typeface="Times New Roman" panose="02020603050405020304" pitchFamily="18" charset="0"/>
                <a:ea typeface="Times New Roman" panose="02020603050405020304" pitchFamily="18" charset="0"/>
                <a:cs typeface="Times New Roman" panose="02020603050405020304" pitchFamily="18" charset="0"/>
              </a:rPr>
              <a:t>23.501 specify how the “UE indicate support of DNS with security” to the network but nothing related to which protocols that is supported. The capability signaling mechanism on how to indicate what is supported is not specified in 23.501 nor in SA3 specifications. </a:t>
            </a:r>
          </a:p>
          <a:p>
            <a:pPr>
              <a:buFont typeface="Arial" panose="020B0604020202020204" pitchFamily="34" charset="0"/>
              <a:buChar char="•"/>
            </a:pPr>
            <a:endParaRPr lang="en-US" sz="1600" dirty="0">
              <a:latin typeface="Times New Roman" panose="02020603050405020304" pitchFamily="18" charset="0"/>
              <a:ea typeface="Times New Roman" panose="02020603050405020304" pitchFamily="18" charset="0"/>
              <a:cs typeface="Times New Roman" panose="02020603050405020304" pitchFamily="18" charset="0"/>
            </a:endParaRPr>
          </a:p>
          <a:p>
            <a:pPr marL="0" indent="0">
              <a:buNone/>
            </a:pPr>
            <a:r>
              <a:rPr lang="en-US" sz="1800" dirty="0">
                <a:latin typeface="Times New Roman" panose="02020603050405020304" pitchFamily="18" charset="0"/>
                <a:cs typeface="Times New Roman" panose="02020603050405020304" pitchFamily="18" charset="0"/>
              </a:rPr>
              <a:t>Proposal 2:</a:t>
            </a:r>
          </a:p>
          <a:p>
            <a:pPr>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Update 23.501 so the capability negotiation mechanism is described in 23.501 or describe that this is defined in the CT specification (24.008</a:t>
            </a:r>
            <a:r>
              <a:rPr lang="en-US" sz="1600">
                <a:latin typeface="Times New Roman" panose="02020603050405020304" pitchFamily="18" charset="0"/>
                <a:cs typeface="Times New Roman" panose="02020603050405020304" pitchFamily="18" charset="0"/>
              </a:rPr>
              <a:t>). </a:t>
            </a:r>
          </a:p>
          <a:p>
            <a:pPr>
              <a:buFont typeface="Arial" panose="020B0604020202020204" pitchFamily="34" charset="0"/>
              <a:buChar char="•"/>
            </a:pPr>
            <a:r>
              <a:rPr lang="en-US" sz="1600">
                <a:latin typeface="Times New Roman" panose="02020603050405020304" pitchFamily="18" charset="0"/>
                <a:cs typeface="Times New Roman" panose="02020603050405020304" pitchFamily="18" charset="0"/>
              </a:rPr>
              <a:t>This </a:t>
            </a:r>
            <a:r>
              <a:rPr lang="en-US" sz="1600" dirty="0">
                <a:latin typeface="Times New Roman" panose="02020603050405020304" pitchFamily="18" charset="0"/>
                <a:cs typeface="Times New Roman" panose="02020603050405020304" pitchFamily="18" charset="0"/>
              </a:rPr>
              <a:t>could be done </a:t>
            </a:r>
            <a:r>
              <a:rPr lang="en-US" sz="1600">
                <a:latin typeface="Times New Roman" panose="02020603050405020304" pitchFamily="18" charset="0"/>
                <a:cs typeface="Times New Roman" panose="02020603050405020304" pitchFamily="18" charset="0"/>
              </a:rPr>
              <a:t>in future </a:t>
            </a:r>
            <a:r>
              <a:rPr lang="en-US" sz="1600" dirty="0">
                <a:latin typeface="Times New Roman" panose="02020603050405020304" pitchFamily="18" charset="0"/>
                <a:cs typeface="Times New Roman" panose="02020603050405020304" pitchFamily="18" charset="0"/>
              </a:rPr>
              <a:t>meeting when the other issue is addressed.</a:t>
            </a:r>
          </a:p>
          <a:p>
            <a:pPr>
              <a:buFont typeface="Arial" panose="020B0604020202020204" pitchFamily="34" charset="0"/>
              <a:buChar char="•"/>
            </a:pPr>
            <a:endParaRPr lang="en-US" sz="1600" dirty="0">
              <a:latin typeface="Times New Roman" panose="02020603050405020304" pitchFamily="18" charset="0"/>
              <a:cs typeface="Times New Roman" panose="02020603050405020304" pitchFamily="18" charset="0"/>
            </a:endParaRPr>
          </a:p>
          <a:p>
            <a:pPr marL="0" indent="0">
              <a:buNone/>
            </a:pPr>
            <a:endParaRPr lang="en-US"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16960449"/>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A08C6E7E0CB5C40B3C0F55B9E8294C3" ma:contentTypeVersion="6" ma:contentTypeDescription="Create a new document." ma:contentTypeScope="" ma:versionID="08e23bae4a5af0d7c7e055733b027c37">
  <xsd:schema xmlns:xsd="http://www.w3.org/2001/XMLSchema" xmlns:xs="http://www.w3.org/2001/XMLSchema" xmlns:p="http://schemas.microsoft.com/office/2006/metadata/properties" xmlns:ns2="dcc30912-d230-4cc2-b11f-bb5ca2a6b6f5" xmlns:ns3="09cef1fd-e61b-4dbf-b745-21988b13f978" targetNamespace="http://schemas.microsoft.com/office/2006/metadata/properties" ma:root="true" ma:fieldsID="612b51cb82d05804ae60e054f989111e" ns2:_="" ns3:_="">
    <xsd:import namespace="dcc30912-d230-4cc2-b11f-bb5ca2a6b6f5"/>
    <xsd:import namespace="09cef1fd-e61b-4dbf-b745-21988b13f97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c30912-d230-4cc2-b11f-bb5ca2a6b6f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ef1fd-e61b-4dbf-b745-21988b13f97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82E10A3-DB35-414F-83C1-BF5FB8647349}">
  <ds:schemaRefs>
    <ds:schemaRef ds:uri="http://schemas.microsoft.com/office/2006/documentManagement/types"/>
    <ds:schemaRef ds:uri="http://purl.org/dc/elements/1.1/"/>
    <ds:schemaRef ds:uri="dcc30912-d230-4cc2-b11f-bb5ca2a6b6f5"/>
    <ds:schemaRef ds:uri="http://schemas.microsoft.com/office/2006/metadata/properties"/>
    <ds:schemaRef ds:uri="09cef1fd-e61b-4dbf-b745-21988b13f978"/>
    <ds:schemaRef ds:uri="http://purl.org/dc/terms/"/>
    <ds:schemaRef ds:uri="http://schemas.microsoft.com/office/infopath/2007/PartnerControl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3FB747E2-E6AD-4495-A381-6244FA11EF86}">
  <ds:schemaRefs>
    <ds:schemaRef ds:uri="http://schemas.microsoft.com/sharepoint/v3/contenttype/forms"/>
  </ds:schemaRefs>
</ds:datastoreItem>
</file>

<file path=customXml/itemProps3.xml><?xml version="1.0" encoding="utf-8"?>
<ds:datastoreItem xmlns:ds="http://schemas.openxmlformats.org/officeDocument/2006/customXml" ds:itemID="{FB06B07D-423A-4012-A7AA-33F90EA5F8B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c30912-d230-4cc2-b11f-bb5ca2a6b6f5"/>
    <ds:schemaRef ds:uri="09cef1fd-e61b-4dbf-b745-21988b13f97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
  <TotalTime>52991</TotalTime>
  <Words>539</Words>
  <Application>Microsoft Office PowerPoint</Application>
  <PresentationFormat>On-screen Show (4:3)</PresentationFormat>
  <Paragraphs>70</Paragraphs>
  <Slides>6</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Arial </vt:lpstr>
      <vt:lpstr>Calibri</vt:lpstr>
      <vt:lpstr>Times New Roman</vt:lpstr>
      <vt:lpstr>Office Theme</vt:lpstr>
      <vt:lpstr>Edge_Ph2 Issues related to DNS over TLS and DNS over DTLS  Discussion Paper</vt:lpstr>
      <vt:lpstr>Background</vt:lpstr>
      <vt:lpstr>Background – ePCO 0031h</vt:lpstr>
      <vt:lpstr>Background – ePCO 0039h</vt:lpstr>
      <vt:lpstr>Issues 1(2)</vt:lpstr>
      <vt:lpstr>Issues 2(2)</vt:lpstr>
    </vt:vector>
  </TitlesOfParts>
  <Company>Sony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Svante Alnås</cp:lastModifiedBy>
  <cp:revision>1927</cp:revision>
  <dcterms:created xsi:type="dcterms:W3CDTF">2008-08-30T09:32:10Z</dcterms:created>
  <dcterms:modified xsi:type="dcterms:W3CDTF">2024-05-17T22:24:58Z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0x0101003A08C6E7E0CB5C40B3C0F55B9E8294C3</vt:lpwstr>
  </property>
  <property fmtid="{D5CDD505-2E9C-101B-9397-08002B2CF9AE}" pid="13" name="CWM2b1af9d7d32943b4a6156c93e97c7caf">
    <vt:lpwstr>CWMsGmh1IMWLHZz1Unugf6WAQJcmS+M21KyAfhWuiS0qp/i2XDl7aTGb+OOvZJkAzcbZlrBBoav5GyF7OnjPjLt2g==</vt:lpwstr>
  </property>
  <property fmtid="{D5CDD505-2E9C-101B-9397-08002B2CF9AE}" pid="14" name="Title">
    <vt:lpwstr/>
  </property>
  <property fmtid="{D5CDD505-2E9C-101B-9397-08002B2CF9AE}" pid="15" name="SecurityClass">
    <vt:lpwstr>Public</vt:lpwstr>
  </property>
  <property fmtid="{D5CDD505-2E9C-101B-9397-08002B2CF9AE}" pid="16" name="Date">
    <vt:lpwstr>2023-04-07</vt:lpwstr>
  </property>
  <property fmtid="{D5CDD505-2E9C-101B-9397-08002B2CF9AE}" pid="17" name="DocumentSource">
    <vt:lpwstr/>
  </property>
  <property fmtid="{D5CDD505-2E9C-101B-9397-08002B2CF9AE}" pid="18" name="Prepared">
    <vt:lpwstr/>
  </property>
</Properties>
</file>